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82" r:id="rId4"/>
    <p:sldId id="259" r:id="rId5"/>
    <p:sldId id="260" r:id="rId6"/>
    <p:sldId id="261" r:id="rId7"/>
    <p:sldId id="263" r:id="rId8"/>
    <p:sldId id="262" r:id="rId9"/>
    <p:sldId id="264" r:id="rId10"/>
    <p:sldId id="267" r:id="rId11"/>
    <p:sldId id="269" r:id="rId12"/>
    <p:sldId id="266" r:id="rId13"/>
    <p:sldId id="270" r:id="rId14"/>
    <p:sldId id="271" r:id="rId15"/>
    <p:sldId id="279" r:id="rId16"/>
  </p:sldIdLst>
  <p:sldSz cx="9144000" cy="6858000" type="screen4x3"/>
  <p:notesSz cx="6797675" cy="98726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0" autoAdjust="0"/>
    <p:restoredTop sz="90929"/>
  </p:normalViewPr>
  <p:slideViewPr>
    <p:cSldViewPr>
      <p:cViewPr varScale="1">
        <p:scale>
          <a:sx n="104" d="100"/>
          <a:sy n="104" d="100"/>
        </p:scale>
        <p:origin x="247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ECE0E7E-362D-4CD1-8240-68D6382126A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E9C6F10-24AC-48E5-97CD-64556E03F6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21AAFEB-99C5-4645-9C7E-35E35845327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F4D5DAD0-D0E2-4DB7-89D6-00540B854F7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89475"/>
            <a:ext cx="4984750" cy="44434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Klicken Sie, um die Formate des Vorlagentextes zu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FCB07D28-F58A-4C27-AC12-8F6C8B2DCA9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966FE311-15F7-49F2-95CB-861D51D285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BC831DBD-DFE4-4618-A029-17756A730E6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5AF7CE43-B668-4F84-BC40-DF5C105DED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989A3AA6-D95F-4D81-8B62-10EF29751C56}" type="slidenum">
              <a:rPr lang="de-DE" altLang="de-DE" smtClean="0"/>
              <a:pPr/>
              <a:t>5</a:t>
            </a:fld>
            <a:endParaRPr lang="de-DE" altLang="de-DE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C9F9117-226E-459E-B013-20F17E295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47462D2-D458-495C-B031-FF74BF9D82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4812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081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312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3320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608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399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1777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0578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09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3553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7768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C5CA330D-0E59-427D-A875-D4E7B9F19F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100000">
                <a:srgbClr val="002F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sz="2400">
              <a:solidFill>
                <a:schemeClr val="tx1"/>
              </a:solidFill>
            </a:endParaRPr>
          </a:p>
        </p:txBody>
      </p:sp>
      <p:sp>
        <p:nvSpPr>
          <p:cNvPr id="1027" name="Text Box 9">
            <a:extLst>
              <a:ext uri="{FF2B5EF4-FFF2-40B4-BE49-F238E27FC236}">
                <a16:creationId xmlns:a16="http://schemas.microsoft.com/office/drawing/2014/main" id="{31384A92-C624-4E6E-AD7D-239F837FDC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97075" y="58738"/>
            <a:ext cx="51498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400"/>
              <a:t>IGA 2027 – Zukunftsgarten Duisburg</a:t>
            </a:r>
          </a:p>
        </p:txBody>
      </p:sp>
      <p:sp>
        <p:nvSpPr>
          <p:cNvPr id="1028" name="Text Box 10">
            <a:extLst>
              <a:ext uri="{FF2B5EF4-FFF2-40B4-BE49-F238E27FC236}">
                <a16:creationId xmlns:a16="http://schemas.microsoft.com/office/drawing/2014/main" id="{0D781C0D-35A4-492C-A542-002D7896A5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01000" y="6497638"/>
            <a:ext cx="1119188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E8E5A0-7A46-408F-92D9-6B9EAD331E03}" type="slidenum">
              <a:rPr lang="en-US" altLang="de-DE" sz="1400"/>
              <a:pPr eaLnBrk="1" hangingPunct="1"/>
              <a:t>‹Nr.›</a:t>
            </a:fld>
            <a:r>
              <a:rPr lang="de-DE" altLang="de-DE" sz="1400"/>
              <a:t> von 15</a:t>
            </a:r>
          </a:p>
        </p:txBody>
      </p:sp>
      <p:sp>
        <p:nvSpPr>
          <p:cNvPr id="1029" name="Text Box 11">
            <a:extLst>
              <a:ext uri="{FF2B5EF4-FFF2-40B4-BE49-F238E27FC236}">
                <a16:creationId xmlns:a16="http://schemas.microsoft.com/office/drawing/2014/main" id="{39B46803-B016-4505-991E-58630B1E85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8" y="6527800"/>
            <a:ext cx="9969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/>
              <a:t>KFWZ 2020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8B874D54-EF84-49FD-A3D5-53D9CE8D7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3075" name="Picture 2" descr="Bild 035_1">
            <a:extLst>
              <a:ext uri="{FF2B5EF4-FFF2-40B4-BE49-F238E27FC236}">
                <a16:creationId xmlns:a16="http://schemas.microsoft.com/office/drawing/2014/main" id="{F65E6B87-7BD8-441C-A519-A1641C4B0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3500"/>
            <a:ext cx="80772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67E5C3DA-5E90-45C5-9399-763442E48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488" y="496888"/>
            <a:ext cx="464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Eine Initiative Duisburger Bürger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026">
            <a:extLst>
              <a:ext uri="{FF2B5EF4-FFF2-40B4-BE49-F238E27FC236}">
                <a16:creationId xmlns:a16="http://schemas.microsoft.com/office/drawing/2014/main" id="{69EBB31D-C73F-4313-8E75-1C07D98C6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496888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Diskussion Machbarkeitsstudie – Strand ja oder nein?</a:t>
            </a:r>
          </a:p>
        </p:txBody>
      </p:sp>
      <p:sp>
        <p:nvSpPr>
          <p:cNvPr id="13315" name="Text Box 1028">
            <a:extLst>
              <a:ext uri="{FF2B5EF4-FFF2-40B4-BE49-F238E27FC236}">
                <a16:creationId xmlns:a16="http://schemas.microsoft.com/office/drawing/2014/main" id="{03A3A301-D857-4E71-9963-BCA47C696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1279525"/>
            <a:ext cx="45958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altLang="de-DE" sz="2000"/>
              <a:t> Prallufer des Rheins</a:t>
            </a:r>
          </a:p>
          <a:p>
            <a:pPr eaLnBrk="1" hangingPunct="1">
              <a:buFontTx/>
              <a:buChar char="•"/>
            </a:pPr>
            <a:r>
              <a:rPr lang="de-DE" altLang="de-DE" sz="2000"/>
              <a:t> Sicherer Strand mit Neigung 1:10</a:t>
            </a:r>
          </a:p>
          <a:p>
            <a:pPr eaLnBrk="1" hangingPunct="1">
              <a:buFontTx/>
              <a:buChar char="•"/>
            </a:pPr>
            <a:r>
              <a:rPr lang="de-DE" altLang="de-DE" sz="2000"/>
              <a:t> Keine Schwimmerlaubnis in Duisburg</a:t>
            </a:r>
          </a:p>
          <a:p>
            <a:pPr eaLnBrk="1" hangingPunct="1">
              <a:buFontTx/>
              <a:buChar char="•"/>
            </a:pPr>
            <a:r>
              <a:rPr lang="de-DE" altLang="de-DE" sz="2000"/>
              <a:t> Sehr starke Rheinströmung</a:t>
            </a:r>
          </a:p>
        </p:txBody>
      </p:sp>
      <p:sp>
        <p:nvSpPr>
          <p:cNvPr id="13316" name="Text Box 1037">
            <a:extLst>
              <a:ext uri="{FF2B5EF4-FFF2-40B4-BE49-F238E27FC236}">
                <a16:creationId xmlns:a16="http://schemas.microsoft.com/office/drawing/2014/main" id="{85E22A69-F49C-43CD-8362-7568657E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919538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>
            <a:extLst>
              <a:ext uri="{FF2B5EF4-FFF2-40B4-BE49-F238E27FC236}">
                <a16:creationId xmlns:a16="http://schemas.microsoft.com/office/drawing/2014/main" id="{FED707E2-3F9F-4B4A-969B-A2C99A23B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6888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Diskussion Machbarkeitsstudie – Mündung des Dickelsbaches</a:t>
            </a:r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5CACBD64-7694-4ADC-B338-D12CD515B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5" y="1196975"/>
            <a:ext cx="4224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/>
              <a:t>Verlängerung des Abwasserkanals um 270m</a:t>
            </a:r>
          </a:p>
        </p:txBody>
      </p:sp>
      <p:pic>
        <p:nvPicPr>
          <p:cNvPr id="14340" name="Grafik 2">
            <a:extLst>
              <a:ext uri="{FF2B5EF4-FFF2-40B4-BE49-F238E27FC236}">
                <a16:creationId xmlns:a16="http://schemas.microsoft.com/office/drawing/2014/main" id="{FF5D4984-AB23-4838-8CC3-E12F5B544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49438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1D6FC23B-AC1B-40B4-AAAC-2932DA8CC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496888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Diskussion Machbarkeitsstudie – Mole des Südhafens</a:t>
            </a:r>
          </a:p>
        </p:txBody>
      </p:sp>
      <p:sp>
        <p:nvSpPr>
          <p:cNvPr id="15363" name="Text Box 4">
            <a:extLst>
              <a:ext uri="{FF2B5EF4-FFF2-40B4-BE49-F238E27FC236}">
                <a16:creationId xmlns:a16="http://schemas.microsoft.com/office/drawing/2014/main" id="{D070F9FE-EDDE-4C84-8B8F-BF2FFB557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1125538"/>
            <a:ext cx="6005512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altLang="de-DE" sz="1600"/>
              <a:t> Die Mole verfügt über eine Schutzfunktion des Ufers</a:t>
            </a:r>
          </a:p>
          <a:p>
            <a:pPr eaLnBrk="1" hangingPunct="1">
              <a:buFontTx/>
              <a:buChar char="•"/>
            </a:pPr>
            <a:r>
              <a:rPr lang="de-DE" altLang="de-DE" sz="1600"/>
              <a:t> Die bestehende Neerströmung würde verstärkt</a:t>
            </a:r>
          </a:p>
          <a:p>
            <a:pPr eaLnBrk="1" hangingPunct="1">
              <a:buFontTx/>
              <a:buChar char="•"/>
            </a:pPr>
            <a:r>
              <a:rPr lang="de-DE" altLang="de-DE" sz="1600"/>
              <a:t> Eine Verkürzung der Mole braucht auch die Genehmigung der </a:t>
            </a:r>
          </a:p>
          <a:p>
            <a:pPr eaLnBrk="1" hangingPunct="1"/>
            <a:r>
              <a:rPr lang="de-DE" altLang="de-DE" sz="1600"/>
              <a:t>Wasser und Schifffahrtsbehörden</a:t>
            </a:r>
          </a:p>
        </p:txBody>
      </p:sp>
      <p:pic>
        <p:nvPicPr>
          <p:cNvPr id="15364" name="Grafik 2">
            <a:extLst>
              <a:ext uri="{FF2B5EF4-FFF2-40B4-BE49-F238E27FC236}">
                <a16:creationId xmlns:a16="http://schemas.microsoft.com/office/drawing/2014/main" id="{6B89B58E-6EC8-4666-92C5-C4395F82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546350"/>
            <a:ext cx="660400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4E539511-742E-493F-B407-F714C0423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496888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Diskussion Machbarkeitsstudie – Kläranlage Hochfeld</a:t>
            </a: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E6AEE57E-BAD1-4F9E-8D9E-7CECB03D0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1125538"/>
            <a:ext cx="2316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/>
              <a:t>Erklären der Kläranlage</a:t>
            </a:r>
          </a:p>
        </p:txBody>
      </p:sp>
      <p:pic>
        <p:nvPicPr>
          <p:cNvPr id="16388" name="Grafik 1">
            <a:extLst>
              <a:ext uri="{FF2B5EF4-FFF2-40B4-BE49-F238E27FC236}">
                <a16:creationId xmlns:a16="http://schemas.microsoft.com/office/drawing/2014/main" id="{0D6242A5-A400-4099-BF0D-65D29916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125538"/>
            <a:ext cx="4775200" cy="524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236B5A21-5C50-4CC5-917A-0397F8862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496888"/>
            <a:ext cx="34194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Ausschreibung – Blatt 1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AC719B49-9FAF-4756-9519-4E2FC6269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792480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>
                <a:cs typeface="Times New Roman" panose="02020603050405020304" pitchFamily="18" charset="0"/>
              </a:rPr>
              <a:t>So wird großer Wert gelegt auf</a:t>
            </a:r>
            <a:r>
              <a:rPr lang="de-DE" altLang="de-DE" sz="1600"/>
              <a:t> :</a:t>
            </a: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Nachhaltigkeit und Umweltverträglichkeit eines Konzeptes</a:t>
            </a:r>
            <a:endParaRPr lang="de-DE" altLang="de-DE" sz="16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Langfristiger Nutzen für eine Stadt sowie die Region und ihre Einwohner</a:t>
            </a:r>
            <a:endParaRPr lang="de-DE" altLang="de-DE" sz="16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Geringe bis keine Folgekosten</a:t>
            </a:r>
            <a:endParaRPr lang="de-DE" altLang="de-DE" sz="16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Leichte Verbindung aller Standorte möglichst über ÖPNV</a:t>
            </a: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Einbeziehung der westlich des Rheins gelegenen, rheinnahen Flächen mit einer naturnahen Gestaltung</a:t>
            </a:r>
            <a:endParaRPr lang="de-DE" altLang="de-DE" sz="16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Vernetzung von Biotopen und keine Vereinzelung/ Zersiedelung von Biotopen</a:t>
            </a:r>
            <a:endParaRPr lang="de-DE" altLang="de-DE" sz="16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Ausdehnen von „Duisburg summt“ auf das Gebiet des RVR</a:t>
            </a: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Verlegen des Rheinradwegs und Brücke über den logport-Hafen in Rheinhausen</a:t>
            </a:r>
          </a:p>
          <a:p>
            <a:pPr algn="just" eaLnBrk="1" hangingPunct="1">
              <a:buFontTx/>
              <a:buChar char="•"/>
            </a:pPr>
            <a:endParaRPr lang="de-DE" altLang="de-DE" sz="1600">
              <a:cs typeface="Arial" panose="020B0604020202020204" pitchFamily="34" charset="0"/>
            </a:endParaRPr>
          </a:p>
          <a:p>
            <a:pPr algn="just" eaLnBrk="1" hangingPunct="1"/>
            <a:r>
              <a:rPr lang="de-DE" altLang="de-DE" sz="1600">
                <a:cs typeface="Arial" panose="020B0604020202020204" pitchFamily="34" charset="0"/>
              </a:rPr>
              <a:t>Verknüpfung Hochfeld – Wanheim</a:t>
            </a: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Schaffung einer Verbindung zwischen dem Südende des Südhafens und der Wanheimer Rheinpromenade, welche entlang des Rheins verläuft</a:t>
            </a:r>
          </a:p>
          <a:p>
            <a:pPr algn="just" eaLnBrk="1" hangingPunct="1">
              <a:buFontTx/>
              <a:buChar char="•"/>
            </a:pPr>
            <a:endParaRPr lang="de-DE" altLang="de-DE" sz="1600"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1600">
                <a:cs typeface="Times New Roman" panose="02020603050405020304" pitchFamily="18" charset="0"/>
              </a:rPr>
              <a:t>Kultushafen/ Südhafen</a:t>
            </a:r>
            <a:r>
              <a:rPr lang="de-DE" altLang="de-DE" sz="1600"/>
              <a:t>:</a:t>
            </a: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Temporäre Restauration auf dem Wasser oder auf dem Land (Container/ Wagen) während der IGA</a:t>
            </a: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Einbeziehung des IGA-Geländes durch Anleger für die Zeit der Ausstellung in die große Hafenrundfahrt</a:t>
            </a:r>
            <a:endParaRPr lang="de-DE" altLang="de-DE" sz="160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35794608-FD68-4C65-BFAE-3BE8FE790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96888"/>
            <a:ext cx="345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Ausschreibung – Blatt 2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D2D2265-4E8C-4382-AB4F-BDBF2D6F1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79248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>
                <a:cs typeface="Times New Roman" panose="02020603050405020304" pitchFamily="18" charset="0"/>
              </a:rPr>
              <a:t>Weiteres</a:t>
            </a:r>
            <a:r>
              <a:rPr lang="de-DE" altLang="de-DE" sz="1600"/>
              <a:t>:</a:t>
            </a: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Verbesserung der Einleitung der Kläranlage Hochfeld-Süd durch Verlegung des Auslasses weiter zur Strommitte</a:t>
            </a: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ea typeface="Calibri" panose="020F0502020204030204" pitchFamily="34" charset="0"/>
                <a:cs typeface="Arial" panose="020B0604020202020204" pitchFamily="34" charset="0"/>
              </a:rPr>
              <a:t> Abstimmen der IGA  mit den südlichen Anliegern für ein „gutes“ Bild der anschließenden Industrie (Müllproblematik, LKW-Parkplätze etc.)</a:t>
            </a:r>
            <a:endParaRPr lang="de-DE" altLang="de-DE" sz="16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Aktive Einbeziehung der Kläranlage in die IGA 2027 (Erklären, Führungen, geplante Baumaßnahmen der Modernisierung)</a:t>
            </a:r>
            <a:endParaRPr lang="de-DE" altLang="de-DE" sz="16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de-DE" altLang="de-DE" sz="1600">
                <a:cs typeface="Arial" panose="020B0604020202020204" pitchFamily="34" charset="0"/>
              </a:rPr>
              <a:t> Aufwertung von Parks und Grünflächen auf beiden Rheinseiten durch Niedergehölze (Weißdorn, Brombeeren) und Obstbäume (Streuobstwiese)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79C94D4B-DBF9-4BB5-A7B3-F759C4C54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496888"/>
            <a:ext cx="349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Infrastruktur – Industrie</a:t>
            </a: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002663EE-B01A-4AAE-8235-2FDF462CB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1557338"/>
            <a:ext cx="5083175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-228600">
              <a:tabLst>
                <a:tab pos="949325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49325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49325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49325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49325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de-DE" altLang="de-DE" sz="1100">
                <a:cs typeface="Arial" panose="020B0604020202020204" pitchFamily="34" charset="0"/>
              </a:rPr>
              <a:t> </a:t>
            </a:r>
            <a:endParaRPr lang="de-DE" altLang="de-DE">
              <a:cs typeface="Times New Roman" panose="02020603050405020304" pitchFamily="18" charset="0"/>
            </a:endParaRPr>
          </a:p>
          <a:p>
            <a:pPr algn="just"/>
            <a:r>
              <a:rPr lang="de-DE" altLang="de-DE" sz="2000">
                <a:latin typeface="Symbol" panose="05050102010706020507" pitchFamily="18" charset="2"/>
                <a:cs typeface="Arial" panose="020B0604020202020204" pitchFamily="34" charset="0"/>
              </a:rPr>
              <a:t>·</a:t>
            </a:r>
            <a:r>
              <a:rPr lang="de-DE" altLang="de-DE" sz="700">
                <a:latin typeface="Times New Roman" panose="02020603050405020304" pitchFamily="18" charset="0"/>
                <a:cs typeface="Times New Roman" panose="02020603050405020304" pitchFamily="18" charset="0"/>
              </a:rPr>
              <a:t>                          </a:t>
            </a:r>
            <a:r>
              <a:rPr lang="de-DE" altLang="de-DE" sz="2000">
                <a:cs typeface="Arial" panose="020B0604020202020204" pitchFamily="34" charset="0"/>
              </a:rPr>
              <a:t>Alga Reifen GmbH &amp; Co.</a:t>
            </a:r>
            <a:endParaRPr lang="de-DE" altLang="de-DE" sz="2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de-DE" altLang="de-DE" sz="2000">
                <a:latin typeface="Symbol" panose="05050102010706020507" pitchFamily="18" charset="2"/>
                <a:cs typeface="Arial" panose="020B0604020202020204" pitchFamily="34" charset="0"/>
              </a:rPr>
              <a:t>·</a:t>
            </a:r>
            <a:r>
              <a:rPr lang="de-DE" alt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        </a:t>
            </a:r>
            <a:r>
              <a:rPr lang="de-DE" altLang="de-DE" sz="2000">
                <a:cs typeface="Arial" panose="020B0604020202020204" pitchFamily="34" charset="0"/>
              </a:rPr>
              <a:t>Werner Kehl, Spedition und Logistik</a:t>
            </a:r>
            <a:endParaRPr lang="de-DE" altLang="de-DE" sz="2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de-DE" altLang="de-DE" sz="2000">
                <a:latin typeface="Symbol" panose="05050102010706020507" pitchFamily="18" charset="2"/>
                <a:cs typeface="Arial" panose="020B0604020202020204" pitchFamily="34" charset="0"/>
              </a:rPr>
              <a:t>·</a:t>
            </a:r>
            <a:r>
              <a:rPr lang="de-DE" alt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</a:t>
            </a:r>
            <a:r>
              <a:rPr lang="de-DE" altLang="de-DE" sz="2000">
                <a:cs typeface="Arial" panose="020B0604020202020204" pitchFamily="34" charset="0"/>
              </a:rPr>
              <a:t>Schüssler Novachem</a:t>
            </a:r>
            <a:endParaRPr lang="de-DE" altLang="de-DE" sz="2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de-DE" altLang="de-DE" sz="2000">
                <a:latin typeface="Symbol" panose="05050102010706020507" pitchFamily="18" charset="2"/>
                <a:cs typeface="Arial" panose="020B0604020202020204" pitchFamily="34" charset="0"/>
              </a:rPr>
              <a:t>·</a:t>
            </a:r>
            <a:r>
              <a:rPr lang="de-DE" alt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</a:t>
            </a:r>
            <a:r>
              <a:rPr lang="de-DE" altLang="de-DE" sz="2000">
                <a:cs typeface="Arial" panose="020B0604020202020204" pitchFamily="34" charset="0"/>
              </a:rPr>
              <a:t>Rhenus Scharrer</a:t>
            </a:r>
            <a:endParaRPr lang="de-DE" altLang="de-DE" sz="2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de-DE" altLang="de-DE" sz="2000">
                <a:latin typeface="Symbol" panose="05050102010706020507" pitchFamily="18" charset="2"/>
                <a:cs typeface="Arial" panose="020B0604020202020204" pitchFamily="34" charset="0"/>
              </a:rPr>
              <a:t>·</a:t>
            </a:r>
            <a:r>
              <a:rPr lang="de-DE" alt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</a:t>
            </a:r>
            <a:r>
              <a:rPr lang="de-DE" altLang="de-DE" sz="2000">
                <a:cs typeface="Arial" panose="020B0604020202020204" pitchFamily="34" charset="0"/>
              </a:rPr>
              <a:t>Duisport für DPD</a:t>
            </a:r>
            <a:endParaRPr lang="de-DE" altLang="de-DE" sz="2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de-DE" altLang="de-DE" sz="2000">
                <a:latin typeface="Symbol" panose="05050102010706020507" pitchFamily="18" charset="2"/>
                <a:cs typeface="Arial" panose="020B0604020202020204" pitchFamily="34" charset="0"/>
              </a:rPr>
              <a:t>·</a:t>
            </a:r>
            <a:r>
              <a:rPr lang="de-DE" alt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</a:t>
            </a:r>
            <a:r>
              <a:rPr lang="de-DE" altLang="de-DE" sz="2000">
                <a:cs typeface="Arial" panose="020B0604020202020204" pitchFamily="34" charset="0"/>
              </a:rPr>
              <a:t>Caramba</a:t>
            </a:r>
            <a:endParaRPr lang="de-DE" altLang="de-DE" sz="20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de-DE" altLang="de-DE" sz="2000">
                <a:latin typeface="Symbol" panose="05050102010706020507" pitchFamily="18" charset="2"/>
                <a:cs typeface="Arial" panose="020B0604020202020204" pitchFamily="34" charset="0"/>
              </a:rPr>
              <a:t>·</a:t>
            </a:r>
            <a:r>
              <a:rPr lang="de-DE" alt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</a:t>
            </a:r>
            <a:r>
              <a:rPr lang="de-DE" altLang="de-DE" sz="2000">
                <a:cs typeface="Arial" panose="020B0604020202020204" pitchFamily="34" charset="0"/>
              </a:rPr>
              <a:t>Technical Chemical Services TCS</a:t>
            </a:r>
          </a:p>
          <a:p>
            <a:pPr algn="just"/>
            <a:endParaRPr lang="de-DE" altLang="de-DE" sz="2000">
              <a:latin typeface="Symbol" panose="05050102010706020507" pitchFamily="18" charset="2"/>
              <a:cs typeface="Arial" panose="020B0604020202020204" pitchFamily="34" charset="0"/>
            </a:endParaRPr>
          </a:p>
          <a:p>
            <a:pPr algn="just"/>
            <a:r>
              <a:rPr lang="de-DE" altLang="de-DE" sz="2000">
                <a:latin typeface="Symbol" panose="05050102010706020507" pitchFamily="18" charset="2"/>
                <a:cs typeface="Arial" panose="020B0604020202020204" pitchFamily="34" charset="0"/>
              </a:rPr>
              <a:t>·</a:t>
            </a:r>
            <a:r>
              <a:rPr lang="de-DE" alt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</a:t>
            </a:r>
            <a:r>
              <a:rPr lang="de-DE" altLang="de-DE" sz="2000">
                <a:ea typeface="Calibri" panose="020F0502020204030204" pitchFamily="34" charset="0"/>
                <a:cs typeface="Calibri" panose="020F0502020204030204" pitchFamily="34" charset="0"/>
              </a:rPr>
              <a:t>Betrieb</a:t>
            </a:r>
          </a:p>
          <a:p>
            <a:pPr algn="just"/>
            <a:r>
              <a:rPr lang="de-DE" altLang="de-DE" sz="2000">
                <a:latin typeface="Symbol" panose="05050102010706020507" pitchFamily="18" charset="2"/>
                <a:cs typeface="Arial" panose="020B0604020202020204" pitchFamily="34" charset="0"/>
              </a:rPr>
              <a:t>·</a:t>
            </a:r>
            <a:r>
              <a:rPr lang="de-DE" alt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</a:t>
            </a:r>
            <a:r>
              <a:rPr lang="de-DE" altLang="de-DE" sz="2000">
                <a:cs typeface="Arial" panose="020B0604020202020204" pitchFamily="34" charset="0"/>
              </a:rPr>
              <a:t>Müll</a:t>
            </a:r>
          </a:p>
          <a:p>
            <a:pPr algn="just"/>
            <a:r>
              <a:rPr lang="de-DE" altLang="de-DE" sz="2000">
                <a:latin typeface="Symbol" panose="05050102010706020507" pitchFamily="18" charset="2"/>
                <a:cs typeface="Arial" panose="020B0604020202020204" pitchFamily="34" charset="0"/>
              </a:rPr>
              <a:t>·</a:t>
            </a:r>
            <a:r>
              <a:rPr lang="de-DE" alt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 </a:t>
            </a:r>
            <a:r>
              <a:rPr lang="de-DE" altLang="de-DE" sz="2000">
                <a:cs typeface="Arial" panose="020B0604020202020204" pitchFamily="34" charset="0"/>
              </a:rPr>
              <a:t>LKW‘s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63323A99-F238-4E11-B793-C2BC8C457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496888"/>
            <a:ext cx="349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Infrastruktur – Industrie</a:t>
            </a:r>
          </a:p>
        </p:txBody>
      </p:sp>
      <p:pic>
        <p:nvPicPr>
          <p:cNvPr id="5123" name="Grafik 2">
            <a:extLst>
              <a:ext uri="{FF2B5EF4-FFF2-40B4-BE49-F238E27FC236}">
                <a16:creationId xmlns:a16="http://schemas.microsoft.com/office/drawing/2014/main" id="{316FFDAA-2DE9-419B-BCEF-C5CC12CE6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760538"/>
            <a:ext cx="7518400" cy="3336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5BF22F53-6672-44CD-867C-C5C69DEF2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457200"/>
            <a:ext cx="349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Infrastruktur – Strassen</a:t>
            </a:r>
          </a:p>
        </p:txBody>
      </p:sp>
      <p:graphicFrame>
        <p:nvGraphicFramePr>
          <p:cNvPr id="6147" name="Object 3">
            <a:extLst>
              <a:ext uri="{FF2B5EF4-FFF2-40B4-BE49-F238E27FC236}">
                <a16:creationId xmlns:a16="http://schemas.microsoft.com/office/drawing/2014/main" id="{A956AE25-2F4F-4E0A-91BF-C66412CC8F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1179513"/>
          <a:ext cx="7162800" cy="491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6" name="Dokument" r:id="rId3" imgW="4315968" imgH="2962656" progId="Word.Document.8">
                  <p:embed/>
                </p:oleObj>
              </mc:Choice>
              <mc:Fallback>
                <p:oleObj name="Dokument" r:id="rId3" imgW="4315968" imgH="2962656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179513"/>
                        <a:ext cx="7162800" cy="491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0C42F00C-53EB-46C1-894D-0C7878E9C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75" y="496888"/>
            <a:ext cx="365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Infrastruktur – Eisenbahn</a:t>
            </a: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1045369F-1F0C-456A-B0F4-92A0A5844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588" y="1990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7172" name="Picture 3" descr="IMG_1047">
            <a:extLst>
              <a:ext uri="{FF2B5EF4-FFF2-40B4-BE49-F238E27FC236}">
                <a16:creationId xmlns:a16="http://schemas.microsoft.com/office/drawing/2014/main" id="{6D49EE53-FD0B-4BD0-8AEF-E4BCE931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2178050"/>
            <a:ext cx="5991225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CE7CA726-BB60-4B7C-91AE-0892FFFDB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0" y="1136650"/>
            <a:ext cx="48625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altLang="de-DE" sz="1600"/>
              <a:t>Bahnhof Hochfeld-Süd zentral im IGA-Gelände</a:t>
            </a:r>
          </a:p>
          <a:p>
            <a:pPr eaLnBrk="1" hangingPunct="1">
              <a:buFontTx/>
              <a:buChar char="•"/>
            </a:pPr>
            <a:r>
              <a:rPr lang="de-DE" altLang="de-DE" sz="1600"/>
              <a:t>Dach des Duisburger Hauptbahnhofs marode</a:t>
            </a:r>
          </a:p>
          <a:p>
            <a:pPr eaLnBrk="1" hangingPunct="1">
              <a:buFontTx/>
              <a:buChar char="•"/>
            </a:pPr>
            <a:r>
              <a:rPr lang="de-DE" altLang="de-DE" sz="1600"/>
              <a:t>Hochfelder Eisenbahnbrücke ggfs. nicht benutzbar</a:t>
            </a:r>
            <a:r>
              <a:rPr lang="de-DE" altLang="de-DE" sz="160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5FE1F68E-B0AA-4B97-81CC-1D6B6F657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496888"/>
            <a:ext cx="411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Infrastruktur – Straßenbahn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B6CC509B-0B3B-48DD-9863-C35644A0A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1127125"/>
            <a:ext cx="74453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/>
              <a:t>901 und 903 könnten einen Betrieb vom Zoo zur Rheintörchenstrasse herstellen.</a:t>
            </a:r>
          </a:p>
          <a:p>
            <a:pPr eaLnBrk="1" hangingPunct="1"/>
            <a:endParaRPr lang="de-DE" altLang="de-DE" sz="1600"/>
          </a:p>
          <a:p>
            <a:pPr eaLnBrk="1" hangingPunct="1">
              <a:buFontTx/>
              <a:buChar char="•"/>
            </a:pPr>
            <a:r>
              <a:rPr lang="de-DE" altLang="de-DE" sz="1600"/>
              <a:t>  DVG-Fahrzeuge nicht barrierefrei und sehr alt</a:t>
            </a:r>
          </a:p>
          <a:p>
            <a:pPr eaLnBrk="1" hangingPunct="1">
              <a:buFontTx/>
              <a:buChar char="•"/>
            </a:pPr>
            <a:r>
              <a:rPr lang="de-DE" altLang="de-DE" sz="1600"/>
              <a:t>  Betriebliche Einschränkungen erlauben kaum andere Fahrzeuge abzuziehen</a:t>
            </a:r>
          </a:p>
          <a:p>
            <a:pPr eaLnBrk="1" hangingPunct="1">
              <a:buFontTx/>
              <a:buChar char="•"/>
            </a:pPr>
            <a:r>
              <a:rPr lang="de-DE" altLang="de-DE" sz="1600"/>
              <a:t>  Ob neue Fahrzeuge zur Verfügung stehen, ist nicht sicher</a:t>
            </a:r>
          </a:p>
          <a:p>
            <a:pPr eaLnBrk="1" hangingPunct="1">
              <a:buFontTx/>
              <a:buChar char="•"/>
            </a:pPr>
            <a:r>
              <a:rPr lang="de-DE" altLang="de-DE" sz="1600"/>
              <a:t>  Wechsel am Zugende muss möglich sein</a:t>
            </a:r>
          </a:p>
          <a:p>
            <a:pPr eaLnBrk="1" hangingPunct="1"/>
            <a:endParaRPr lang="de-DE" altLang="de-DE" sz="1600"/>
          </a:p>
          <a:p>
            <a:pPr eaLnBrk="1" hangingPunct="1"/>
            <a:r>
              <a:rPr lang="de-DE" altLang="de-DE" sz="1600"/>
              <a:t>Folge:  Investitionen in die BVG!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A731B8EA-7D0E-4453-8F4E-AB0DE84B5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96888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Infrastruktur – Fahrrad- und Fußwege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54CB25C0-2AD0-4A4A-A953-B3FB4BDF6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1371600"/>
            <a:ext cx="67818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altLang="de-DE" sz="1600"/>
              <a:t>  Der Rheinradweg links im logport-Gelände</a:t>
            </a:r>
          </a:p>
          <a:p>
            <a:pPr eaLnBrk="1" hangingPunct="1">
              <a:buFontTx/>
              <a:buChar char="•"/>
            </a:pPr>
            <a:r>
              <a:rPr lang="de-DE" altLang="de-DE" sz="1600"/>
              <a:t>  Der Rheinradweg rechts am Gelände Wanheimer + Wörthstrasse in                   Hochfeld</a:t>
            </a:r>
          </a:p>
          <a:p>
            <a:pPr eaLnBrk="1" hangingPunct="1">
              <a:buFontTx/>
              <a:buChar char="•"/>
            </a:pPr>
            <a:r>
              <a:rPr lang="de-DE" altLang="de-DE" sz="1600"/>
              <a:t>  Der RS1 kann bei max. 2m Breite nicht über die Eisenbahnbrücke geführt werden (ggfs. zukünftig Führung über die A40-Brücke)</a:t>
            </a:r>
          </a:p>
          <a:p>
            <a:pPr eaLnBrk="1" hangingPunct="1">
              <a:buFontTx/>
              <a:buChar char="•"/>
            </a:pPr>
            <a:r>
              <a:rPr lang="de-DE" altLang="de-DE" sz="1600"/>
              <a:t>  Radweg nach Osten (Duisburger Freiheit) fehlt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9C0DAD04-FDAD-4052-84C5-E080334DB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96888"/>
            <a:ext cx="335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Infrastruktur – Brücken</a:t>
            </a: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ACC8331A-BF62-45BA-8AEB-4099C63BA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2681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11268" name="Picture 3" descr="Geschichte 01">
            <a:extLst>
              <a:ext uri="{FF2B5EF4-FFF2-40B4-BE49-F238E27FC236}">
                <a16:creationId xmlns:a16="http://schemas.microsoft.com/office/drawing/2014/main" id="{D97E0688-B791-45C8-85A3-8006C221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828800"/>
            <a:ext cx="51339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id="{EFDC8E3F-2743-46C9-865D-60B8DDFE0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1279525"/>
            <a:ext cx="2789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/>
              <a:t>Hochfelder Eisenbahnbrücke</a:t>
            </a: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A9DE3B1D-D986-42A1-95CA-C2095D890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4375150"/>
            <a:ext cx="2125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/>
              <a:t>Brücke der Solidarität</a:t>
            </a:r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8863E312-6D36-44C9-A663-8DAF7B6E8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832350"/>
            <a:ext cx="2971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5940425" algn="r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5940425" algn="r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5940425" algn="r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5940425" algn="r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5940425" algn="r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de-DE" altLang="de-DE" sz="1400">
                <a:cs typeface="Arial" panose="020B0604020202020204" pitchFamily="34" charset="0"/>
              </a:rPr>
              <a:t>Fahrbahnbreite              3 x 3,0 m</a:t>
            </a:r>
            <a:endParaRPr lang="de-DE" altLang="de-DE" sz="1400">
              <a:cs typeface="Times New Roman" panose="02020603050405020304" pitchFamily="18" charset="0"/>
            </a:endParaRPr>
          </a:p>
          <a:p>
            <a:pPr algn="just"/>
            <a:r>
              <a:rPr lang="de-DE" altLang="de-DE" sz="1400">
                <a:cs typeface="Arial" panose="020B0604020202020204" pitchFamily="34" charset="0"/>
              </a:rPr>
              <a:t>Fußwegbreite                2 x1,8 m</a:t>
            </a:r>
            <a:endParaRPr lang="de-DE" altLang="de-DE" sz="1400">
              <a:cs typeface="Times New Roman" panose="02020603050405020304" pitchFamily="18" charset="0"/>
            </a:endParaRPr>
          </a:p>
          <a:p>
            <a:pPr algn="just"/>
            <a:r>
              <a:rPr lang="de-DE" altLang="de-DE" sz="1400">
                <a:cs typeface="Arial" panose="020B0604020202020204" pitchFamily="34" charset="0"/>
              </a:rPr>
              <a:t>Fahrradwegbreite          2 x 1,1 m</a:t>
            </a:r>
            <a:endParaRPr lang="de-DE" altLang="de-DE" sz="1400">
              <a:latin typeface="Times New Roman" panose="02020603050405020304" pitchFamily="18" charset="0"/>
            </a:endParaRP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6CC55ADF-6C96-42C5-BB2D-FEE939DA4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3648075"/>
            <a:ext cx="6199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600"/>
              <a:t>Bestandsschutz der Brücke und wahrscheinlich keine Änderungen!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F6EDB6E0-9E95-447D-9036-FE132B6E8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96888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Infrastruktur – Kläranlage</a:t>
            </a: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28857686-CF08-4513-B140-59D9CBD3B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0" y="1252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12292" name="Picture 3" descr="Unbenannt 01-1">
            <a:extLst>
              <a:ext uri="{FF2B5EF4-FFF2-40B4-BE49-F238E27FC236}">
                <a16:creationId xmlns:a16="http://schemas.microsoft.com/office/drawing/2014/main" id="{A8924B62-9D77-4147-85BE-105227434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371600"/>
            <a:ext cx="35147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6">
            <a:extLst>
              <a:ext uri="{FF2B5EF4-FFF2-40B4-BE49-F238E27FC236}">
                <a16:creationId xmlns:a16="http://schemas.microsoft.com/office/drawing/2014/main" id="{3C6E6E8C-8E11-4B83-85F1-F8C75F110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2195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12294" name="Picture 5" descr="Einzugsgebiet Kläranlagen Duisburger Süden">
            <a:extLst>
              <a:ext uri="{FF2B5EF4-FFF2-40B4-BE49-F238E27FC236}">
                <a16:creationId xmlns:a16="http://schemas.microsoft.com/office/drawing/2014/main" id="{012D1804-FE6E-4AD1-AD45-1024F6505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7338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feld 1">
            <a:extLst>
              <a:ext uri="{FF2B5EF4-FFF2-40B4-BE49-F238E27FC236}">
                <a16:creationId xmlns:a16="http://schemas.microsoft.com/office/drawing/2014/main" id="{FE6001A4-4829-4271-BEE7-49ADF0B89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527675"/>
            <a:ext cx="4217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altLang="de-DE" sz="1800"/>
              <a:t>Einzugsgebiet der Kläranlage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1800"/>
              <a:t>Auslass bei Niedrigwasser zu ufernah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Microsoft Office PowerPoint</Application>
  <PresentationFormat>Bildschirmpräsentation (4:3)</PresentationFormat>
  <Paragraphs>82</Paragraphs>
  <Slides>15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Symbol</vt:lpstr>
      <vt:lpstr>Calibri</vt:lpstr>
      <vt:lpstr>Standarddesign</vt:lpstr>
      <vt:lpstr>Dokument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Gabi Gans</dc:creator>
  <cp:lastModifiedBy>user</cp:lastModifiedBy>
  <cp:revision>28</cp:revision>
  <cp:lastPrinted>2020-03-09T20:31:13Z</cp:lastPrinted>
  <dcterms:created xsi:type="dcterms:W3CDTF">2020-01-11T12:03:37Z</dcterms:created>
  <dcterms:modified xsi:type="dcterms:W3CDTF">2020-03-09T21:00:33Z</dcterms:modified>
</cp:coreProperties>
</file>